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04" r:id="rId2"/>
    <p:sldId id="733" r:id="rId3"/>
    <p:sldId id="710" r:id="rId4"/>
    <p:sldId id="731" r:id="rId5"/>
    <p:sldId id="732" r:id="rId6"/>
    <p:sldId id="736" r:id="rId7"/>
    <p:sldId id="730" r:id="rId8"/>
    <p:sldId id="723" r:id="rId9"/>
    <p:sldId id="737" r:id="rId10"/>
    <p:sldId id="734" r:id="rId11"/>
    <p:sldId id="705" r:id="rId12"/>
    <p:sldId id="735" r:id="rId13"/>
    <p:sldId id="713" r:id="rId14"/>
  </p:sldIdLst>
  <p:sldSz cx="9144000" cy="6858000" type="screen4x3"/>
  <p:notesSz cx="6735763" cy="986948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5pPr>
    <a:lvl6pPr marL="2286000" algn="l" defTabSz="914400" rtl="0" eaLnBrk="1" latinLnBrk="0" hangingPunct="1"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6pPr>
    <a:lvl7pPr marL="2743200" algn="l" defTabSz="914400" rtl="0" eaLnBrk="1" latinLnBrk="0" hangingPunct="1"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7pPr>
    <a:lvl8pPr marL="3200400" algn="l" defTabSz="914400" rtl="0" eaLnBrk="1" latinLnBrk="0" hangingPunct="1"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8pPr>
    <a:lvl9pPr marL="3657600" algn="l" defTabSz="914400" rtl="0" eaLnBrk="1" latinLnBrk="0" hangingPunct="1">
      <a:defRPr kumimoji="1" sz="800" kern="1200">
        <a:solidFill>
          <a:srgbClr val="FF0000"/>
        </a:solidFill>
        <a:latin typeface="Times New Roman" panose="02020603050405020304" pitchFamily="18" charset="0"/>
        <a:ea typeface="HGP創英角ｺﾞｼｯｸUB" panose="020B0900000000000000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27">
          <p15:clr>
            <a:srgbClr val="A4A3A4"/>
          </p15:clr>
        </p15:guide>
        <p15:guide id="4" pos="5600">
          <p15:clr>
            <a:srgbClr val="A4A3A4"/>
          </p15:clr>
        </p15:guide>
        <p15:guide id="5" pos="2428">
          <p15:clr>
            <a:srgbClr val="A4A3A4"/>
          </p15:clr>
        </p15:guide>
        <p15:guide id="6" pos="1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99CCFF"/>
    <a:srgbClr val="66CCFF"/>
    <a:srgbClr val="FFFF99"/>
    <a:srgbClr val="FFFFCC"/>
    <a:srgbClr val="CCE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2" autoAdjust="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530" y="108"/>
      </p:cViewPr>
      <p:guideLst>
        <p:guide orient="horz" pos="2160"/>
        <p:guide pos="2880"/>
        <p:guide pos="2427"/>
        <p:guide pos="5600"/>
        <p:guide pos="2428"/>
        <p:guide pos="155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-2124" y="-84"/>
      </p:cViewPr>
      <p:guideLst>
        <p:guide orient="horz" pos="3109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5775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5775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ＭＳ Ｐゴシック" panose="020B0600070205080204" pitchFamily="50" charset="-128"/>
              </a:defRPr>
            </a:lvl1pPr>
          </a:lstStyle>
          <a:p>
            <a:fld id="{3CC37449-0ABD-4E8D-82CE-CEA7B085EF4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55845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5775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5775"/>
            <a:ext cx="2921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1" tIns="45730" rIns="91461" bIns="4573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50" charset="-128"/>
              </a:defRPr>
            </a:lvl1pPr>
          </a:lstStyle>
          <a:p>
            <a:fld id="{B5846E7C-9544-493E-88AA-6A373111AA8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171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C57438EC-F2F4-4DBD-8522-7A071BD3C4BD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21752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10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15433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6D617784-BA6B-4040-9D44-639676BFF5BF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11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15088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6D617784-BA6B-4040-9D44-639676BFF5BF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12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138710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6B7011F3-8569-4ED1-8CDA-01FF627819CD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13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87380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2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256131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3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53028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4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120446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5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147193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6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93610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D580B3DB-C85B-4C8A-B3E2-6030CA15939A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7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368427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0FDF7E8D-289B-4B41-9323-F5B42238E258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8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232003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509588" indent="-195263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78422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098550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1412875" indent="-155575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18700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3272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27844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241675" indent="-155575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fld id="{0FDF7E8D-289B-4B41-9323-F5B42238E258}" type="slidenum">
              <a:rPr lang="en-US" altLang="ja-JP" sz="1200">
                <a:solidFill>
                  <a:schemeClr val="tx1"/>
                </a:solidFill>
                <a:ea typeface="ＭＳ Ｐゴシック" panose="020B0600070205080204" pitchFamily="50" charset="-128"/>
              </a:rPr>
              <a:pPr eaLnBrk="1" hangingPunct="1"/>
              <a:t>9</a:t>
            </a:fld>
            <a:endParaRPr lang="en-US" altLang="ja-JP" sz="120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687888"/>
            <a:ext cx="4938713" cy="4441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1" tIns="45730" rIns="91461" bIns="45730"/>
          <a:lstStyle/>
          <a:p>
            <a:pPr eaLnBrk="1" hangingPunct="1"/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87731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Copyright &amp; Copy; 2008 </a:t>
            </a:r>
            <a:r>
              <a:rPr lang="en-US" altLang="ja-JP">
                <a:ea typeface="ＨＧｺﾞｼｯｸE-PRO" charset="-128"/>
              </a:rPr>
              <a:t>Net Dreamers Co., Ltd..  All Rights Reserved.</a:t>
            </a:r>
            <a:r>
              <a:rPr lang="en-US" altLang="ja-JP"/>
              <a:t>【CONFIDENTIAL】</a:t>
            </a:r>
          </a:p>
          <a:p>
            <a:pPr>
              <a:defRPr/>
            </a:pPr>
            <a:endParaRPr lang="en-US" altLang="ja-JP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9FE69A-0938-4A0D-B280-F7FC172959A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145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5" descr="kobayashi_bodyのコピー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629400"/>
            <a:ext cx="6934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i="1">
                <a:solidFill>
                  <a:schemeClr val="bg1"/>
                </a:solidFill>
                <a:latin typeface="Century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ja-JP"/>
              <a:t>Copyright &amp; Copy; 2008 </a:t>
            </a:r>
            <a:r>
              <a:rPr lang="en-US" altLang="ja-JP">
                <a:ea typeface="ＨＧｺﾞｼｯｸE-PRO" charset="-128"/>
              </a:rPr>
              <a:t>Net Dreamers Co., Ltd..  All Rights </a:t>
            </a:r>
            <a:r>
              <a:rPr lang="en-US" altLang="ja-JP" err="1">
                <a:ea typeface="ＨＧｺﾞｼｯｸE-PRO" charset="-128"/>
              </a:rPr>
              <a:t>Reserved.</a:t>
            </a:r>
            <a:r>
              <a:rPr lang="en-US" altLang="ja-JP" err="1"/>
              <a:t>【CONFIDENTIAL</a:t>
            </a:r>
            <a:r>
              <a:rPr lang="en-US" altLang="ja-JP"/>
              <a:t>】</a:t>
            </a:r>
          </a:p>
          <a:p>
            <a:pPr>
              <a:defRPr/>
            </a:pPr>
            <a:endParaRPr lang="en-US" altLang="ja-JP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488" y="6613525"/>
            <a:ext cx="4175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000">
                <a:solidFill>
                  <a:schemeClr val="bg1"/>
                </a:solidFill>
                <a:ea typeface="ＭＳ Ｐゴシック" panose="020B0600070205080204" pitchFamily="50" charset="-128"/>
              </a:defRPr>
            </a:lvl1pPr>
          </a:lstStyle>
          <a:p>
            <a:fld id="{F3235759-D9EC-4B52-8477-CBD9EB59660E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57" name="Rectangle 33"/>
          <p:cNvSpPr>
            <a:spLocks noGrp="1" noChangeArrowheads="1"/>
          </p:cNvSpPr>
          <p:nvPr>
            <p:ph type="title"/>
          </p:nvPr>
        </p:nvSpPr>
        <p:spPr bwMode="auto">
          <a:xfrm>
            <a:off x="261938" y="0"/>
            <a:ext cx="8229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pic>
        <p:nvPicPr>
          <p:cNvPr id="1030" name="Picture 34" descr="line_g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9144000" cy="3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endParaRPr lang="en-US" altLang="ja-JP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27986" y="2400935"/>
            <a:ext cx="508664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600" b="1" dirty="0" smtClean="0">
                <a:solidFill>
                  <a:schemeClr val="tx1"/>
                </a:solidFill>
                <a:latin typeface="+mn-ea"/>
                <a:ea typeface="+mn-ea"/>
              </a:rPr>
              <a:t>パズルダービー</a:t>
            </a:r>
            <a:endParaRPr lang="en-US" altLang="ja-JP" sz="36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ja-JP" sz="36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2800" b="1" dirty="0" smtClean="0">
                <a:solidFill>
                  <a:schemeClr val="tx1"/>
                </a:solidFill>
                <a:latin typeface="+mn-ea"/>
                <a:ea typeface="+mn-ea"/>
              </a:rPr>
              <a:t>デザイン改修用　トーン＆</a:t>
            </a:r>
            <a:r>
              <a:rPr lang="ja-JP" altLang="en-US" sz="2800" b="1" dirty="0">
                <a:solidFill>
                  <a:schemeClr val="tx1"/>
                </a:solidFill>
                <a:latin typeface="+mn-ea"/>
                <a:ea typeface="+mn-ea"/>
              </a:rPr>
              <a:t>マナ</a:t>
            </a:r>
            <a:r>
              <a:rPr lang="ja-JP" altLang="en-US" sz="2800" b="1" dirty="0" smtClean="0">
                <a:solidFill>
                  <a:schemeClr val="tx1"/>
                </a:solidFill>
                <a:latin typeface="+mn-ea"/>
                <a:ea typeface="+mn-ea"/>
              </a:rPr>
              <a:t>ー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030135" y="4569895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dirty="0" smtClean="0">
                <a:solidFill>
                  <a:schemeClr val="tx1"/>
                </a:solidFill>
                <a:latin typeface="+mn-ea"/>
                <a:ea typeface="+mn-ea"/>
              </a:rPr>
              <a:t>2016/04/12</a:t>
            </a:r>
            <a:endParaRPr lang="en-US" altLang="ja-JP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②ホースメニュー画面（配置移動）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4370975" y="3334258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0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43" y="1107405"/>
            <a:ext cx="2817178" cy="500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5" cy="52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12"/>
          <p:cNvSpPr>
            <a:spLocks noChangeArrowheads="1"/>
          </p:cNvSpPr>
          <p:nvPr/>
        </p:nvSpPr>
        <p:spPr bwMode="auto">
          <a:xfrm>
            <a:off x="5440045" y="2710131"/>
            <a:ext cx="2621915" cy="450213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9" name="正方形/長方形 12"/>
          <p:cNvSpPr>
            <a:spLocks noChangeArrowheads="1"/>
          </p:cNvSpPr>
          <p:nvPr/>
        </p:nvSpPr>
        <p:spPr bwMode="auto">
          <a:xfrm>
            <a:off x="1195707" y="2543336"/>
            <a:ext cx="2423794" cy="572766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0" name="直線矢印コネクタ 46"/>
          <p:cNvCxnSpPr>
            <a:cxnSpLocks noChangeShapeType="1"/>
            <a:endCxn id="8" idx="1"/>
          </p:cNvCxnSpPr>
          <p:nvPr/>
        </p:nvCxnSpPr>
        <p:spPr bwMode="auto">
          <a:xfrm>
            <a:off x="3619501" y="2698701"/>
            <a:ext cx="1820544" cy="2365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正方形/長方形 8"/>
          <p:cNvSpPr>
            <a:spLocks noChangeArrowheads="1"/>
          </p:cNvSpPr>
          <p:nvPr/>
        </p:nvSpPr>
        <p:spPr bwMode="auto">
          <a:xfrm>
            <a:off x="1071113" y="1630999"/>
            <a:ext cx="2693167" cy="240506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13" name="正方形/長方形 14"/>
          <p:cNvSpPr>
            <a:spLocks noChangeArrowheads="1"/>
          </p:cNvSpPr>
          <p:nvPr/>
        </p:nvSpPr>
        <p:spPr bwMode="auto">
          <a:xfrm>
            <a:off x="5269864" y="1751252"/>
            <a:ext cx="2083435" cy="396639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4" name="直線矢印コネクタ 37"/>
          <p:cNvCxnSpPr>
            <a:cxnSpLocks noChangeShapeType="1"/>
            <a:stCxn id="12" idx="3"/>
            <a:endCxn id="13" idx="1"/>
          </p:cNvCxnSpPr>
          <p:nvPr/>
        </p:nvCxnSpPr>
        <p:spPr bwMode="auto">
          <a:xfrm>
            <a:off x="3764280" y="1751252"/>
            <a:ext cx="1505584" cy="198320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正方形/長方形 14"/>
          <p:cNvSpPr>
            <a:spLocks noChangeArrowheads="1"/>
          </p:cNvSpPr>
          <p:nvPr/>
        </p:nvSpPr>
        <p:spPr bwMode="auto">
          <a:xfrm>
            <a:off x="5586095" y="2747910"/>
            <a:ext cx="441960" cy="389574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7" name="乗算記号 6"/>
          <p:cNvSpPr/>
          <p:nvPr/>
        </p:nvSpPr>
        <p:spPr bwMode="auto">
          <a:xfrm>
            <a:off x="5276361" y="5447505"/>
            <a:ext cx="380365" cy="380365"/>
          </a:xfrm>
          <a:prstGeom prst="mathMultiply">
            <a:avLst>
              <a:gd name="adj1" fmla="val 1258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04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332" y="804863"/>
            <a:ext cx="2954986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②ホースメニュー（詳細）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172" name="正方形/長方形 1"/>
          <p:cNvSpPr>
            <a:spLocks noChangeArrowheads="1"/>
          </p:cNvSpPr>
          <p:nvPr/>
        </p:nvSpPr>
        <p:spPr bwMode="auto">
          <a:xfrm>
            <a:off x="962025" y="1592581"/>
            <a:ext cx="1941195" cy="3429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9" name="正方形/長方形 1"/>
          <p:cNvSpPr>
            <a:spLocks noChangeArrowheads="1"/>
          </p:cNvSpPr>
          <p:nvPr/>
        </p:nvSpPr>
        <p:spPr bwMode="auto">
          <a:xfrm>
            <a:off x="1103947" y="3476306"/>
            <a:ext cx="2611755" cy="40751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10" name="強調線吹き出し 1 9"/>
          <p:cNvSpPr/>
          <p:nvPr/>
        </p:nvSpPr>
        <p:spPr bwMode="auto">
          <a:xfrm>
            <a:off x="4897438" y="3798411"/>
            <a:ext cx="3775075" cy="849789"/>
          </a:xfrm>
          <a:prstGeom prst="accentCallout1">
            <a:avLst>
              <a:gd name="adj1" fmla="val 18750"/>
              <a:gd name="adj2" fmla="val -8333"/>
              <a:gd name="adj3" fmla="val -8729"/>
              <a:gd name="adj4" fmla="val -3135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ボタン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・フレームを横に長く、フレーム間も詰める。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・新規：イメージアイコンを左側に配置。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フレームから飛び出すくらいのサイズで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レイアウト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・文字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29pt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強調線吹き出し 1 13"/>
          <p:cNvSpPr/>
          <p:nvPr/>
        </p:nvSpPr>
        <p:spPr bwMode="auto">
          <a:xfrm>
            <a:off x="4897438" y="1439862"/>
            <a:ext cx="3775075" cy="621507"/>
          </a:xfrm>
          <a:prstGeom prst="accentCallout1">
            <a:avLst>
              <a:gd name="adj1" fmla="val 18750"/>
              <a:gd name="adj2" fmla="val -8333"/>
              <a:gd name="adj3" fmla="val 84805"/>
              <a:gd name="adj4" fmla="val -52953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画面タイトル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・以前よりタイトル領域を大きく確保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「戻る」ボタンが必要な画面には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レイアウト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・タイトル文字：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29pt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乗算記号 14"/>
          <p:cNvSpPr/>
          <p:nvPr/>
        </p:nvSpPr>
        <p:spPr bwMode="auto">
          <a:xfrm>
            <a:off x="962025" y="5257322"/>
            <a:ext cx="380365" cy="380365"/>
          </a:xfrm>
          <a:prstGeom prst="mathMultiply">
            <a:avLst>
              <a:gd name="adj1" fmla="val 1258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HGP創英角ｺﾞｼｯｸUB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332" y="804863"/>
            <a:ext cx="2954986" cy="52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③その他メニュー（詳細）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172" name="正方形/長方形 1"/>
          <p:cNvSpPr>
            <a:spLocks noChangeArrowheads="1"/>
          </p:cNvSpPr>
          <p:nvPr/>
        </p:nvSpPr>
        <p:spPr bwMode="auto">
          <a:xfrm>
            <a:off x="962025" y="1592581"/>
            <a:ext cx="1941195" cy="3429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強調線吹き出し 1 4"/>
          <p:cNvSpPr/>
          <p:nvPr/>
        </p:nvSpPr>
        <p:spPr bwMode="auto">
          <a:xfrm>
            <a:off x="4897438" y="1439863"/>
            <a:ext cx="3775075" cy="495618"/>
          </a:xfrm>
          <a:prstGeom prst="accentCallout1">
            <a:avLst>
              <a:gd name="adj1" fmla="val 18750"/>
              <a:gd name="adj2" fmla="val -8333"/>
              <a:gd name="adj3" fmla="val 84805"/>
              <a:gd name="adj4" fmla="val -52953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画面タイトル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・以前よりタイトル領域を大きく確保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「戻る」ボタンが必要な画面にはレイアウト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乗算記号 10"/>
          <p:cNvSpPr/>
          <p:nvPr/>
        </p:nvSpPr>
        <p:spPr bwMode="auto">
          <a:xfrm>
            <a:off x="962025" y="5257322"/>
            <a:ext cx="380365" cy="380365"/>
          </a:xfrm>
          <a:prstGeom prst="mathMultiply">
            <a:avLst>
              <a:gd name="adj1" fmla="val 1258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HGP創英角ｺﾞｼｯｸUB" pitchFamily="50" charset="-128"/>
            </a:endParaRPr>
          </a:p>
        </p:txBody>
      </p:sp>
      <p:sp>
        <p:nvSpPr>
          <p:cNvPr id="12" name="正方形/長方形 1"/>
          <p:cNvSpPr>
            <a:spLocks noChangeArrowheads="1"/>
          </p:cNvSpPr>
          <p:nvPr/>
        </p:nvSpPr>
        <p:spPr bwMode="auto">
          <a:xfrm>
            <a:off x="1103947" y="3476306"/>
            <a:ext cx="2611755" cy="40751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13" name="強調線吹き出し 1 12"/>
          <p:cNvSpPr/>
          <p:nvPr/>
        </p:nvSpPr>
        <p:spPr bwMode="auto">
          <a:xfrm>
            <a:off x="4897438" y="3798411"/>
            <a:ext cx="3775075" cy="849789"/>
          </a:xfrm>
          <a:prstGeom prst="accentCallout1">
            <a:avLst>
              <a:gd name="adj1" fmla="val 18750"/>
              <a:gd name="adj2" fmla="val -8333"/>
              <a:gd name="adj3" fmla="val -8729"/>
              <a:gd name="adj4" fmla="val -3135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ボタン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・ホースメニュー画面を流用し、テキストのみ変更。</a:t>
            </a:r>
          </a:p>
          <a:p>
            <a:pPr algn="l">
              <a:defRPr/>
            </a:pP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※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アイコンは配置しない。</a:t>
            </a:r>
          </a:p>
        </p:txBody>
      </p:sp>
    </p:spTree>
    <p:extLst>
      <p:ext uri="{BB962C8B-B14F-4D97-AF65-F5344CB8AC3E}">
        <p14:creationId xmlns:p14="http://schemas.microsoft.com/office/powerpoint/2010/main" val="33156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332" y="809625"/>
            <a:ext cx="2954986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④ポップアップウインド（詳細）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220" name="正方形/長方形 1"/>
          <p:cNvSpPr>
            <a:spLocks noChangeArrowheads="1"/>
          </p:cNvSpPr>
          <p:nvPr/>
        </p:nvSpPr>
        <p:spPr bwMode="auto">
          <a:xfrm>
            <a:off x="1196341" y="3101975"/>
            <a:ext cx="2425382" cy="91313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強調線吹き出し 1 4"/>
          <p:cNvSpPr/>
          <p:nvPr/>
        </p:nvSpPr>
        <p:spPr bwMode="auto">
          <a:xfrm>
            <a:off x="4897438" y="2815273"/>
            <a:ext cx="3775075" cy="1109662"/>
          </a:xfrm>
          <a:prstGeom prst="accentCallout1">
            <a:avLst>
              <a:gd name="adj1" fmla="val 18750"/>
              <a:gd name="adj2" fmla="val -8333"/>
              <a:gd name="adj3" fmla="val 70164"/>
              <a:gd name="adj4" fmla="val -3429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ポップアップウインド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・汎用的に使用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チュートリアル・初回ログイン時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日・インゲーム中敵スキル発動時</a:t>
            </a: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で表示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・「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OK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」ボタンも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変更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・文字：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29pt</a:t>
            </a: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改修ポイント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1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538" y="989013"/>
            <a:ext cx="2954986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4643438" y="2554368"/>
            <a:ext cx="4336444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カラーリング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ベースカラー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		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：ブラック系</a:t>
            </a: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キーカラー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		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：ゴールド系</a:t>
            </a:r>
            <a:r>
              <a:rPr lang="ja-JP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ja-JP" sz="1050" dirty="0" smtClean="0">
                <a:solidFill>
                  <a:schemeClr val="tx1"/>
                </a:solidFill>
                <a:latin typeface="+mn-ea"/>
                <a:ea typeface="+mn-ea"/>
              </a:rPr>
              <a:t>※</a:t>
            </a:r>
            <a:r>
              <a:rPr lang="ja-JP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スペキュラは抑え気味）</a:t>
            </a:r>
            <a:endParaRPr lang="en-US" altLang="ja-JP" sz="10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アクセントカラー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：レッド、グリーン</a:t>
            </a: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43438" y="3391525"/>
            <a:ext cx="28680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フォント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「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FOT-</a:t>
            </a:r>
            <a:r>
              <a:rPr lang="ja-JP" altLang="en-US" sz="1200" dirty="0">
                <a:solidFill>
                  <a:schemeClr val="tx1"/>
                </a:solidFill>
                <a:latin typeface="+mn-ea"/>
                <a:ea typeface="+mn-ea"/>
              </a:rPr>
              <a:t>花風テクノ　</a:t>
            </a:r>
            <a:r>
              <a:rPr lang="en-US" altLang="ja-JP" sz="1200" dirty="0" err="1" smtClean="0">
                <a:solidFill>
                  <a:schemeClr val="tx1"/>
                </a:solidFill>
                <a:latin typeface="+mn-ea"/>
                <a:ea typeface="+mn-ea"/>
              </a:rPr>
              <a:t>std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」をメインとして使用</a:t>
            </a: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一部「</a:t>
            </a:r>
            <a:r>
              <a:rPr lang="en-US" altLang="ja-JP" sz="1200" dirty="0">
                <a:solidFill>
                  <a:schemeClr val="tx1"/>
                </a:solidFill>
                <a:latin typeface="+mn-ea"/>
                <a:ea typeface="+mn-ea"/>
              </a:rPr>
              <a:t>FTT-UD</a:t>
            </a:r>
            <a:r>
              <a:rPr lang="ja-JP" altLang="en-US" sz="1200" dirty="0">
                <a:solidFill>
                  <a:schemeClr val="tx1"/>
                </a:solidFill>
                <a:latin typeface="+mn-ea"/>
                <a:ea typeface="+mn-ea"/>
              </a:rPr>
              <a:t>角ゴ</a:t>
            </a:r>
            <a:r>
              <a:rPr lang="en-US" altLang="ja-JP" sz="1200" dirty="0">
                <a:solidFill>
                  <a:schemeClr val="tx1"/>
                </a:solidFill>
                <a:latin typeface="+mn-ea"/>
                <a:ea typeface="+mn-ea"/>
              </a:rPr>
              <a:t>_</a:t>
            </a:r>
            <a:r>
              <a:rPr lang="ja-JP" altLang="en-US" sz="1200" dirty="0">
                <a:solidFill>
                  <a:schemeClr val="tx1"/>
                </a:solidFill>
                <a:latin typeface="+mn-ea"/>
                <a:ea typeface="+mn-ea"/>
              </a:rPr>
              <a:t>ラージ 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」を使用</a:t>
            </a: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43438" y="4066285"/>
            <a:ext cx="3167855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600" b="1" dirty="0">
                <a:solidFill>
                  <a:schemeClr val="tx1"/>
                </a:solidFill>
                <a:latin typeface="+mn-ea"/>
                <a:ea typeface="+mn-ea"/>
              </a:rPr>
              <a:t>光源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左上を光源に右下に向かって照らしています。</a:t>
            </a: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「角度設定は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140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度」</a:t>
            </a: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11002" y="1045935"/>
            <a:ext cx="412339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ja-JP" altLang="en-US" sz="4000" b="1" dirty="0" smtClean="0">
                <a:solidFill>
                  <a:srgbClr val="00B0F0"/>
                </a:solidFill>
                <a:latin typeface="+mn-ea"/>
                <a:ea typeface="+mn-ea"/>
              </a:rPr>
              <a:t>デジタル</a:t>
            </a:r>
            <a:r>
              <a:rPr lang="en-US" altLang="ja-JP" sz="3600" b="1" dirty="0" smtClean="0">
                <a:solidFill>
                  <a:schemeClr val="tx1"/>
                </a:solidFill>
                <a:latin typeface="+mn-ea"/>
                <a:ea typeface="+mn-ea"/>
              </a:rPr>
              <a:t>×</a:t>
            </a:r>
            <a:r>
              <a:rPr lang="ja-JP" altLang="en-US" sz="4000" b="1" dirty="0" smtClean="0">
                <a:solidFill>
                  <a:srgbClr val="FFC000"/>
                </a:solidFill>
                <a:latin typeface="+mn-ea"/>
                <a:ea typeface="+mn-ea"/>
              </a:rPr>
              <a:t>金装飾</a:t>
            </a:r>
            <a:endParaRPr lang="en-US" altLang="ja-JP" sz="4000" b="1" dirty="0" smtClean="0">
              <a:solidFill>
                <a:srgbClr val="FFC000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05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50" b="1" dirty="0" smtClean="0">
                <a:solidFill>
                  <a:schemeClr val="tx1"/>
                </a:solidFill>
                <a:latin typeface="+mn-ea"/>
                <a:ea typeface="+mn-ea"/>
              </a:rPr>
              <a:t>既存のデジタルな印象を残しつつ、馬具モチーフや英国風文様を用いた金装飾で</a:t>
            </a:r>
            <a:r>
              <a:rPr lang="en-US" altLang="ja-JP" sz="1050" b="1" dirty="0" smtClean="0">
                <a:solidFill>
                  <a:schemeClr val="tx1"/>
                </a:solidFill>
                <a:latin typeface="+mn-ea"/>
                <a:ea typeface="+mn-ea"/>
              </a:rPr>
              <a:t>LOOK</a:t>
            </a:r>
            <a:r>
              <a:rPr lang="ja-JP" altLang="en-US" sz="1050" b="1" dirty="0" smtClean="0">
                <a:solidFill>
                  <a:schemeClr val="tx1"/>
                </a:solidFill>
                <a:latin typeface="+mn-ea"/>
                <a:ea typeface="+mn-ea"/>
              </a:rPr>
              <a:t>をリッチな印象に昇華。</a:t>
            </a:r>
            <a:endParaRPr lang="en-US" altLang="ja-JP" sz="105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50" b="1" dirty="0" smtClean="0">
                <a:solidFill>
                  <a:schemeClr val="tx1"/>
                </a:solidFill>
                <a:latin typeface="+mn-ea"/>
                <a:ea typeface="+mn-ea"/>
              </a:rPr>
              <a:t>レイアウトもタッチ頻度を加味したユーザビリティに優れた構成を意識。</a:t>
            </a:r>
            <a:endParaRPr lang="en-US" altLang="ja-JP" sz="105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43437" y="4718776"/>
            <a:ext cx="2167581" cy="1261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ボタン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押せるボタンは立体的にする。</a:t>
            </a: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表面に光沢の効果を施す。</a:t>
            </a: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8" t="78122" r="1009" b="9820"/>
          <a:stretch/>
        </p:blipFill>
        <p:spPr bwMode="auto">
          <a:xfrm>
            <a:off x="6997180" y="4899189"/>
            <a:ext cx="1028701" cy="63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3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改修イメージ（ホーム画面）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4370975" y="3334258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0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7" r="14207"/>
          <a:stretch/>
        </p:blipFill>
        <p:spPr bwMode="auto">
          <a:xfrm>
            <a:off x="1000443" y="989013"/>
            <a:ext cx="2817178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6" cy="52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改修イメージ（ホースメニュー画面）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4370975" y="3334258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0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43" y="1107405"/>
            <a:ext cx="2817178" cy="500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6" cy="52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3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改修イメージ（その他画面）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4370975" y="3334258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0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43" y="1107405"/>
            <a:ext cx="2817177" cy="500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5" cy="52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8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改修イメージ（ポップアップウインド）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4370975" y="3334258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0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43" y="1107406"/>
            <a:ext cx="2817177" cy="50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5" cy="524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7" r="14207"/>
          <a:stretch/>
        </p:blipFill>
        <p:spPr bwMode="auto">
          <a:xfrm>
            <a:off x="1000443" y="989013"/>
            <a:ext cx="2817178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361" y="989013"/>
            <a:ext cx="2954986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①ホーム画面</a:t>
            </a:r>
            <a:r>
              <a:rPr lang="en-US" altLang="ja-JP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配置移動</a:t>
            </a:r>
            <a:r>
              <a:rPr lang="en-US" altLang="ja-JP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</a:p>
        </p:txBody>
      </p:sp>
      <p:sp>
        <p:nvSpPr>
          <p:cNvPr id="5124" name="正方形/長方形 1"/>
          <p:cNvSpPr>
            <a:spLocks noChangeArrowheads="1"/>
          </p:cNvSpPr>
          <p:nvPr/>
        </p:nvSpPr>
        <p:spPr bwMode="auto">
          <a:xfrm>
            <a:off x="962025" y="972186"/>
            <a:ext cx="2894013" cy="587375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25" name="正方形/長方形 8"/>
          <p:cNvSpPr>
            <a:spLocks noChangeArrowheads="1"/>
          </p:cNvSpPr>
          <p:nvPr/>
        </p:nvSpPr>
        <p:spPr bwMode="auto">
          <a:xfrm>
            <a:off x="2798763" y="1630999"/>
            <a:ext cx="979487" cy="481012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26" name="正方形/長方形 9"/>
          <p:cNvSpPr>
            <a:spLocks noChangeArrowheads="1"/>
          </p:cNvSpPr>
          <p:nvPr/>
        </p:nvSpPr>
        <p:spPr bwMode="auto">
          <a:xfrm>
            <a:off x="3222625" y="2135824"/>
            <a:ext cx="555625" cy="42545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27" name="正方形/長方形 10"/>
          <p:cNvSpPr>
            <a:spLocks noChangeArrowheads="1"/>
          </p:cNvSpPr>
          <p:nvPr/>
        </p:nvSpPr>
        <p:spPr bwMode="auto">
          <a:xfrm>
            <a:off x="3222625" y="2561274"/>
            <a:ext cx="555625" cy="427037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28" name="正方形/長方形 12"/>
          <p:cNvSpPr>
            <a:spLocks noChangeArrowheads="1"/>
          </p:cNvSpPr>
          <p:nvPr/>
        </p:nvSpPr>
        <p:spPr bwMode="auto">
          <a:xfrm>
            <a:off x="3222625" y="3396299"/>
            <a:ext cx="555625" cy="833437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29" name="正方形/長方形 14"/>
          <p:cNvSpPr>
            <a:spLocks noChangeArrowheads="1"/>
          </p:cNvSpPr>
          <p:nvPr/>
        </p:nvSpPr>
        <p:spPr bwMode="auto">
          <a:xfrm>
            <a:off x="1004888" y="4444049"/>
            <a:ext cx="1570037" cy="381000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30" name="正方形/長方形 17"/>
          <p:cNvSpPr>
            <a:spLocks noChangeArrowheads="1"/>
          </p:cNvSpPr>
          <p:nvPr/>
        </p:nvSpPr>
        <p:spPr bwMode="auto">
          <a:xfrm>
            <a:off x="1004888" y="4980624"/>
            <a:ext cx="2773362" cy="382587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132" name="正方形/長方形 14"/>
          <p:cNvSpPr>
            <a:spLocks noChangeArrowheads="1"/>
          </p:cNvSpPr>
          <p:nvPr/>
        </p:nvSpPr>
        <p:spPr bwMode="auto">
          <a:xfrm>
            <a:off x="5334000" y="4129407"/>
            <a:ext cx="2306637" cy="831849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33" name="直線矢印コネクタ 3"/>
          <p:cNvCxnSpPr>
            <a:cxnSpLocks noChangeShapeType="1"/>
            <a:stCxn id="5129" idx="3"/>
            <a:endCxn id="5132" idx="1"/>
          </p:cNvCxnSpPr>
          <p:nvPr/>
        </p:nvCxnSpPr>
        <p:spPr bwMode="auto">
          <a:xfrm flipV="1">
            <a:off x="2574925" y="4545332"/>
            <a:ext cx="2759075" cy="89217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4" name="正方形/長方形 12"/>
          <p:cNvSpPr>
            <a:spLocks noChangeArrowheads="1"/>
          </p:cNvSpPr>
          <p:nvPr/>
        </p:nvSpPr>
        <p:spPr bwMode="auto">
          <a:xfrm>
            <a:off x="7680325" y="4129407"/>
            <a:ext cx="555625" cy="83185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35" name="直線矢印コネクタ 26"/>
          <p:cNvCxnSpPr>
            <a:cxnSpLocks noChangeShapeType="1"/>
            <a:stCxn id="5128" idx="3"/>
            <a:endCxn id="5134" idx="1"/>
          </p:cNvCxnSpPr>
          <p:nvPr/>
        </p:nvCxnSpPr>
        <p:spPr bwMode="auto">
          <a:xfrm>
            <a:off x="3778250" y="3813018"/>
            <a:ext cx="3902075" cy="732314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6" name="正方形/長方形 17"/>
          <p:cNvSpPr>
            <a:spLocks noChangeArrowheads="1"/>
          </p:cNvSpPr>
          <p:nvPr/>
        </p:nvSpPr>
        <p:spPr bwMode="auto">
          <a:xfrm>
            <a:off x="6781642" y="1871505"/>
            <a:ext cx="1449705" cy="488156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37" name="直線矢印コネクタ 29"/>
          <p:cNvCxnSpPr>
            <a:cxnSpLocks noChangeShapeType="1"/>
            <a:stCxn id="5130" idx="3"/>
            <a:endCxn id="5136" idx="1"/>
          </p:cNvCxnSpPr>
          <p:nvPr/>
        </p:nvCxnSpPr>
        <p:spPr bwMode="auto">
          <a:xfrm flipV="1">
            <a:off x="3778250" y="2115583"/>
            <a:ext cx="3003392" cy="305633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8" name="正方形/長方形 14"/>
          <p:cNvSpPr>
            <a:spLocks noChangeArrowheads="1"/>
          </p:cNvSpPr>
          <p:nvPr/>
        </p:nvSpPr>
        <p:spPr bwMode="auto">
          <a:xfrm>
            <a:off x="7234238" y="4980624"/>
            <a:ext cx="971550" cy="742950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39" name="直線矢印コネクタ 33"/>
          <p:cNvCxnSpPr>
            <a:cxnSpLocks noChangeShapeType="1"/>
            <a:stCxn id="5127" idx="3"/>
          </p:cNvCxnSpPr>
          <p:nvPr/>
        </p:nvCxnSpPr>
        <p:spPr bwMode="auto">
          <a:xfrm>
            <a:off x="3778250" y="2775586"/>
            <a:ext cx="3941763" cy="2205038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0" name="正方形/長方形 14"/>
          <p:cNvSpPr>
            <a:spLocks noChangeArrowheads="1"/>
          </p:cNvSpPr>
          <p:nvPr/>
        </p:nvSpPr>
        <p:spPr bwMode="auto">
          <a:xfrm>
            <a:off x="6262688" y="4980624"/>
            <a:ext cx="971550" cy="742950"/>
          </a:xfrm>
          <a:prstGeom prst="rect">
            <a:avLst/>
          </a:prstGeom>
          <a:noFill/>
          <a:ln w="57150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41" name="直線矢印コネクタ 37"/>
          <p:cNvCxnSpPr>
            <a:cxnSpLocks noChangeShapeType="1"/>
            <a:stCxn id="5125" idx="3"/>
            <a:endCxn id="5140" idx="0"/>
          </p:cNvCxnSpPr>
          <p:nvPr/>
        </p:nvCxnSpPr>
        <p:spPr bwMode="auto">
          <a:xfrm>
            <a:off x="3778250" y="1871505"/>
            <a:ext cx="2970213" cy="3109119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2" name="正方形/長方形 12"/>
          <p:cNvSpPr>
            <a:spLocks noChangeArrowheads="1"/>
          </p:cNvSpPr>
          <p:nvPr/>
        </p:nvSpPr>
        <p:spPr bwMode="auto">
          <a:xfrm>
            <a:off x="5253038" y="4980624"/>
            <a:ext cx="1009650" cy="74295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43" name="直線矢印コネクタ 41"/>
          <p:cNvCxnSpPr>
            <a:cxnSpLocks noChangeShapeType="1"/>
          </p:cNvCxnSpPr>
          <p:nvPr/>
        </p:nvCxnSpPr>
        <p:spPr bwMode="auto">
          <a:xfrm>
            <a:off x="3778250" y="2348549"/>
            <a:ext cx="1460500" cy="31115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4" name="正方形/長方形 1"/>
          <p:cNvSpPr>
            <a:spLocks noChangeArrowheads="1"/>
          </p:cNvSpPr>
          <p:nvPr/>
        </p:nvSpPr>
        <p:spPr bwMode="auto">
          <a:xfrm>
            <a:off x="5224463" y="989649"/>
            <a:ext cx="3078162" cy="785812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5145" name="直線矢印コネクタ 46"/>
          <p:cNvCxnSpPr>
            <a:cxnSpLocks noChangeShapeType="1"/>
            <a:stCxn id="5124" idx="3"/>
            <a:endCxn id="5144" idx="1"/>
          </p:cNvCxnSpPr>
          <p:nvPr/>
        </p:nvCxnSpPr>
        <p:spPr bwMode="auto">
          <a:xfrm>
            <a:off x="3856038" y="1265874"/>
            <a:ext cx="1368425" cy="1174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正方形/長方形 17"/>
          <p:cNvSpPr>
            <a:spLocks noChangeArrowheads="1"/>
          </p:cNvSpPr>
          <p:nvPr/>
        </p:nvSpPr>
        <p:spPr bwMode="auto">
          <a:xfrm>
            <a:off x="1015683" y="5595978"/>
            <a:ext cx="2773362" cy="382587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cxnSp>
        <p:nvCxnSpPr>
          <p:cNvPr id="44" name="直線矢印コネクタ 29"/>
          <p:cNvCxnSpPr>
            <a:cxnSpLocks noChangeShapeType="1"/>
            <a:stCxn id="43" idx="3"/>
          </p:cNvCxnSpPr>
          <p:nvPr/>
        </p:nvCxnSpPr>
        <p:spPr bwMode="auto">
          <a:xfrm>
            <a:off x="3789045" y="5787272"/>
            <a:ext cx="1435418" cy="20812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正方形/長方形 17"/>
          <p:cNvSpPr>
            <a:spLocks noChangeArrowheads="1"/>
          </p:cNvSpPr>
          <p:nvPr/>
        </p:nvSpPr>
        <p:spPr bwMode="auto">
          <a:xfrm>
            <a:off x="5296522" y="5800609"/>
            <a:ext cx="2909266" cy="382587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50600" y="606217"/>
            <a:ext cx="7168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【O</a:t>
            </a:r>
            <a:r>
              <a:rPr lang="ja-JP" altLang="en-US" sz="1600" b="1" dirty="0" smtClean="0">
                <a:solidFill>
                  <a:schemeClr val="tx1"/>
                </a:solidFill>
                <a:latin typeface="+mn-ea"/>
                <a:ea typeface="+mn-ea"/>
              </a:rPr>
              <a:t>ｌｄ</a:t>
            </a: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371377" y="606217"/>
            <a:ext cx="7649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【New】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025" y="811252"/>
            <a:ext cx="2949575" cy="52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①ホーム画面（詳細）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148" name="正方形/長方形 1"/>
          <p:cNvSpPr>
            <a:spLocks noChangeArrowheads="1"/>
          </p:cNvSpPr>
          <p:nvPr/>
        </p:nvSpPr>
        <p:spPr bwMode="auto">
          <a:xfrm>
            <a:off x="962025" y="781050"/>
            <a:ext cx="2949575" cy="803275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6149" name="正方形/長方形 14"/>
          <p:cNvSpPr>
            <a:spLocks noChangeArrowheads="1"/>
          </p:cNvSpPr>
          <p:nvPr/>
        </p:nvSpPr>
        <p:spPr bwMode="auto">
          <a:xfrm>
            <a:off x="1004888" y="4076700"/>
            <a:ext cx="2244725" cy="703263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強調線吹き出し 1 4"/>
          <p:cNvSpPr/>
          <p:nvPr/>
        </p:nvSpPr>
        <p:spPr bwMode="auto">
          <a:xfrm>
            <a:off x="4897438" y="1269206"/>
            <a:ext cx="3775075" cy="1176813"/>
          </a:xfrm>
          <a:prstGeom prst="accentCallout1">
            <a:avLst>
              <a:gd name="adj1" fmla="val 18750"/>
              <a:gd name="adj2" fmla="val -8333"/>
              <a:gd name="adj3" fmla="val 5878"/>
              <a:gd name="adj4" fmla="val -2616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ヘッダー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ユーザー名：全角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文字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→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フォント：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FTT-UD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角ゴ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_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ラージ 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DB Regular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　、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18pt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・その他テキスト：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→フォント：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FOT-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花風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テクノ　</a:t>
            </a:r>
            <a:r>
              <a:rPr lang="en-US" altLang="ja-JP" sz="1000" dirty="0" err="1" smtClean="0">
                <a:solidFill>
                  <a:schemeClr val="tx1"/>
                </a:solidFill>
                <a:latin typeface="+mn-ea"/>
                <a:ea typeface="+mn-ea"/>
              </a:rPr>
              <a:t>std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・お金：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億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(10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桁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、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16pt</a:t>
            </a: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・金の蹄鉄：万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(5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桁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ja-JP" altLang="en-US" sz="1000" dirty="0" err="1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ja-JP" sz="1000" dirty="0">
                <a:solidFill>
                  <a:schemeClr val="tx1"/>
                </a:solidFill>
                <a:latin typeface="+mn-ea"/>
                <a:ea typeface="+mn-ea"/>
              </a:rPr>
              <a:t>16pt</a:t>
            </a:r>
          </a:p>
        </p:txBody>
      </p:sp>
      <p:sp>
        <p:nvSpPr>
          <p:cNvPr id="22" name="強調線吹き出し 1 21"/>
          <p:cNvSpPr/>
          <p:nvPr/>
        </p:nvSpPr>
        <p:spPr bwMode="auto">
          <a:xfrm>
            <a:off x="4897438" y="2981960"/>
            <a:ext cx="3775075" cy="447040"/>
          </a:xfrm>
          <a:prstGeom prst="accentCallout1">
            <a:avLst>
              <a:gd name="adj1" fmla="val 18750"/>
              <a:gd name="adj2" fmla="val -8333"/>
              <a:gd name="adj3" fmla="val -193712"/>
              <a:gd name="adj4" fmla="val -4211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バナー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３バナースライド式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→サイズ：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252*72pixel</a:t>
            </a: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3" name="強調線吹き出し 1 22"/>
          <p:cNvSpPr/>
          <p:nvPr/>
        </p:nvSpPr>
        <p:spPr bwMode="auto">
          <a:xfrm>
            <a:off x="4897438" y="4076700"/>
            <a:ext cx="3775075" cy="1034733"/>
          </a:xfrm>
          <a:prstGeom prst="accentCallout1">
            <a:avLst>
              <a:gd name="adj1" fmla="val 18750"/>
              <a:gd name="adj2" fmla="val -8333"/>
              <a:gd name="adj3" fmla="val 32878"/>
              <a:gd name="adj4" fmla="val -4403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馬名＆ゲージ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・属性玉を配置する。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・レベル：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24pt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・肩書：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22pt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　→レアリティが低い馬は非表示とする。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・馬名：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30pt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・ゲージパラメーター：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16pt</a:t>
            </a:r>
          </a:p>
        </p:txBody>
      </p:sp>
      <p:sp>
        <p:nvSpPr>
          <p:cNvPr id="6158" name="正方形/長方形 14"/>
          <p:cNvSpPr>
            <a:spLocks noChangeArrowheads="1"/>
          </p:cNvSpPr>
          <p:nvPr/>
        </p:nvSpPr>
        <p:spPr bwMode="auto">
          <a:xfrm>
            <a:off x="2516189" y="1668463"/>
            <a:ext cx="1258887" cy="442912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10" name="強調線吹き出し 1 9"/>
          <p:cNvSpPr/>
          <p:nvPr/>
        </p:nvSpPr>
        <p:spPr bwMode="auto">
          <a:xfrm>
            <a:off x="4897438" y="5474335"/>
            <a:ext cx="3775075" cy="447040"/>
          </a:xfrm>
          <a:prstGeom prst="accentCallout1">
            <a:avLst>
              <a:gd name="adj1" fmla="val 18750"/>
              <a:gd name="adj2" fmla="val -8333"/>
              <a:gd name="adj3" fmla="val -105076"/>
              <a:gd name="adj4" fmla="val -293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更新お知らせ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>
              <a:defRPr/>
            </a:pP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数値：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18pt</a:t>
            </a: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正方形/長方形 14"/>
          <p:cNvSpPr>
            <a:spLocks noChangeArrowheads="1"/>
          </p:cNvSpPr>
          <p:nvPr/>
        </p:nvSpPr>
        <p:spPr bwMode="auto">
          <a:xfrm>
            <a:off x="3506789" y="4889977"/>
            <a:ext cx="268287" cy="221456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025" y="811252"/>
            <a:ext cx="2949574" cy="52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①ホーム画面（</a:t>
            </a:r>
            <a:r>
              <a:rPr lang="en-US" altLang="ja-JP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RANK</a:t>
            </a:r>
            <a:r>
              <a:rPr lang="ja-JP" altLang="en-US" dirty="0" smtClean="0"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の表現）</a:t>
            </a:r>
            <a:endParaRPr lang="en-US" altLang="ja-JP" dirty="0" smtClean="0">
              <a:effectLst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148" name="正方形/長方形 1"/>
          <p:cNvSpPr>
            <a:spLocks noChangeArrowheads="1"/>
          </p:cNvSpPr>
          <p:nvPr/>
        </p:nvSpPr>
        <p:spPr bwMode="auto">
          <a:xfrm>
            <a:off x="2000885" y="967740"/>
            <a:ext cx="871856" cy="616585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1pPr>
            <a:lvl2pPr marL="742950" indent="-28575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2pPr>
            <a:lvl3pPr marL="11430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3pPr>
            <a:lvl4pPr marL="16002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4pPr>
            <a:lvl5pPr marL="2057400" indent="-228600" eaLnBrk="0" hangingPunct="0"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FF0000"/>
                </a:solidFill>
                <a:latin typeface="Times New Roman" panose="02020603050405020304" pitchFamily="18" charset="0"/>
                <a:ea typeface="HGP創英角ｺﾞｼｯｸUB" panose="020B0900000000000000" pitchFamily="50" charset="-128"/>
              </a:defRPr>
            </a:lvl9pPr>
          </a:lstStyle>
          <a:p>
            <a:pPr eaLnBrk="1" hangingPunct="1"/>
            <a:endParaRPr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強調線吹き出し 1 4"/>
          <p:cNvSpPr/>
          <p:nvPr/>
        </p:nvSpPr>
        <p:spPr bwMode="auto">
          <a:xfrm>
            <a:off x="4897438" y="1467324"/>
            <a:ext cx="3775075" cy="1070135"/>
          </a:xfrm>
          <a:prstGeom prst="accentCallout1">
            <a:avLst>
              <a:gd name="adj1" fmla="val 18750"/>
              <a:gd name="adj2" fmla="val -8333"/>
              <a:gd name="adj3" fmla="val 5878"/>
              <a:gd name="adj4" fmla="val -2616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【RANK】</a:t>
            </a: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15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パターン用意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～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段階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：月桂冠の葉が伸びていく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or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色変化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～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段階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：リボンを追加、段階毎に伸びて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いく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or</a:t>
            </a:r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色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変化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11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～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15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段階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：王冠を追加。王冠が派手になっていく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endParaRPr lang="en-US" altLang="ja-JP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/>
            </a:pP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・ランク数値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36pt</a:t>
            </a:r>
            <a:endParaRPr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6" r="31346" b="84931"/>
          <a:stretch/>
        </p:blipFill>
        <p:spPr bwMode="auto">
          <a:xfrm>
            <a:off x="6908164" y="3257273"/>
            <a:ext cx="1100456" cy="78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6" r="31346" b="85076"/>
          <a:stretch/>
        </p:blipFill>
        <p:spPr bwMode="auto">
          <a:xfrm>
            <a:off x="4821553" y="3264893"/>
            <a:ext cx="1100456" cy="7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右矢印 11"/>
          <p:cNvSpPr/>
          <p:nvPr/>
        </p:nvSpPr>
        <p:spPr>
          <a:xfrm>
            <a:off x="6178505" y="3374442"/>
            <a:ext cx="473163" cy="554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13349" y="2811314"/>
            <a:ext cx="6944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【min】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11181" y="2811314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ja-JP" sz="1600" b="1" dirty="0" smtClean="0">
                <a:solidFill>
                  <a:schemeClr val="tx1"/>
                </a:solidFill>
                <a:latin typeface="+mn-ea"/>
                <a:ea typeface="+mn-ea"/>
              </a:rPr>
              <a:t>【max】</a:t>
            </a:r>
            <a:endParaRPr lang="en-US" altLang="ja-JP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65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HGP創英角ｺﾞｼｯｸUB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8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itchFamily="18" charset="0"/>
            <a:ea typeface="HGP創英角ｺﾞｼｯｸUB" pitchFamily="50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kumimoji="1" sz="120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Designs\Sumi Painting.pot</Template>
  <TotalTime>61599</TotalTime>
  <Words>352</Words>
  <Application>Microsoft Office PowerPoint</Application>
  <PresentationFormat>画面に合わせる (4:3)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HGP創英角ｺﾞｼｯｸUB</vt:lpstr>
      <vt:lpstr>ＨＧｺﾞｼｯｸE-PRO</vt:lpstr>
      <vt:lpstr>ＭＳ Ｐゴシック</vt:lpstr>
      <vt:lpstr>ＭＳ Ｐ明朝</vt:lpstr>
      <vt:lpstr>Century</vt:lpstr>
      <vt:lpstr>Times New Roman</vt:lpstr>
      <vt:lpstr>標準デザイン</vt:lpstr>
      <vt:lpstr>　</vt:lpstr>
      <vt:lpstr>改修ポイント</vt:lpstr>
      <vt:lpstr>改修イメージ（ホーム画面）</vt:lpstr>
      <vt:lpstr>改修イメージ（ホースメニュー画面）</vt:lpstr>
      <vt:lpstr>改修イメージ（その他画面）</vt:lpstr>
      <vt:lpstr>改修イメージ（ポップアップウインド）</vt:lpstr>
      <vt:lpstr>①ホーム画面(配置移動)</vt:lpstr>
      <vt:lpstr>①ホーム画面（詳細）</vt:lpstr>
      <vt:lpstr>①ホーム画面（RANKの表現）</vt:lpstr>
      <vt:lpstr>②ホースメニュー画面（配置移動）</vt:lpstr>
      <vt:lpstr>②ホースメニュー（詳細）</vt:lpstr>
      <vt:lpstr>③その他メニュー（詳細）</vt:lpstr>
      <vt:lpstr>④ポップアップウインド（詳細）</vt:lpstr>
    </vt:vector>
  </TitlesOfParts>
  <Company>株式会社ネットドリーマーズ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mukae</dc:creator>
  <cp:lastModifiedBy>Yakushiji, Satoru</cp:lastModifiedBy>
  <cp:revision>3054</cp:revision>
  <cp:lastPrinted>2015-01-07T02:09:04Z</cp:lastPrinted>
  <dcterms:created xsi:type="dcterms:W3CDTF">2004-03-15T07:32:37Z</dcterms:created>
  <dcterms:modified xsi:type="dcterms:W3CDTF">2016-04-12T07:23:17Z</dcterms:modified>
</cp:coreProperties>
</file>